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Nunito-regular.fntdata"/><Relationship Id="rId21" Type="http://schemas.openxmlformats.org/officeDocument/2006/relationships/slide" Target="slides/slide17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6e365fc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b6e365fc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89cf853c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89cf853c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89cf853c5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89cf853c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89cf853c5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89cf853c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89cf853c5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89cf853c5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89cf853c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89cf853c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89cf853c5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89cf853c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89cf853c5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89cf853c5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89cf853c5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89cf853c5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89cf853c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89cf853c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9cf853c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89cf853c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89cf853c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89cf853c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89cf853c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89cf853c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89cf853c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89cf853c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9cf853c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89cf853c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89cf853c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89cf853c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89cf853c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89cf853c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82" name="Google Shape;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 1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 1">
  <p:cSld name="TITLE_AND_BODY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0" name="Google Shape;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4" name="Google Shape;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hyperlink" Target="https://canius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¿JavaScript Moderno?</a:t>
            </a:r>
            <a:endParaRPr/>
          </a:p>
        </p:txBody>
      </p:sp>
      <p:sp>
        <p:nvSpPr>
          <p:cNvPr id="100" name="Google Shape;100;p28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ECMAScript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Mejoras en asignación de variables</a:t>
            </a:r>
            <a:endParaRPr/>
          </a:p>
        </p:txBody>
      </p:sp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311700" y="1152475"/>
            <a:ext cx="403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 crearon </a:t>
            </a:r>
            <a:r>
              <a:rPr b="1" lang="en"/>
              <a:t>let</a:t>
            </a:r>
            <a:r>
              <a:rPr lang="en"/>
              <a:t> y </a:t>
            </a:r>
            <a:r>
              <a:rPr b="1" lang="en"/>
              <a:t>const</a:t>
            </a:r>
            <a:r>
              <a:rPr lang="en"/>
              <a:t>, que permiten hacer asignación de variables a nivel de bloque.</a:t>
            </a:r>
            <a:endParaRPr/>
          </a:p>
        </p:txBody>
      </p:sp>
      <p:pic>
        <p:nvPicPr>
          <p:cNvPr id="169" name="Google Shape;1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475" y="1670042"/>
            <a:ext cx="24479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Operator</a:t>
            </a:r>
            <a:endParaRPr/>
          </a:p>
        </p:txBody>
      </p:sp>
      <p:pic>
        <p:nvPicPr>
          <p:cNvPr id="175" name="Google Shape;1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350" y="1515142"/>
            <a:ext cx="43053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Template</a:t>
            </a:r>
            <a:endParaRPr/>
          </a:p>
        </p:txBody>
      </p:sp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25" y="1900242"/>
            <a:ext cx="56959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 de soporte Unicode (UTF16)</a:t>
            </a:r>
            <a:endParaRPr/>
          </a:p>
        </p:txBody>
      </p:sp>
      <p:pic>
        <p:nvPicPr>
          <p:cNvPr id="187" name="Google Shape;1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363" y="1298050"/>
            <a:ext cx="5107275" cy="32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Clases</a:t>
            </a:r>
            <a:endParaRPr/>
          </a:p>
        </p:txBody>
      </p:sp>
      <p:pic>
        <p:nvPicPr>
          <p:cNvPr id="193" name="Google Shape;1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363" y="1443766"/>
            <a:ext cx="4413275" cy="22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functions</a:t>
            </a:r>
            <a:endParaRPr/>
          </a:p>
        </p:txBody>
      </p:sp>
      <p:pic>
        <p:nvPicPr>
          <p:cNvPr id="199" name="Google Shape;1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25" y="1261650"/>
            <a:ext cx="6408150" cy="32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Retos</a:t>
            </a:r>
            <a:endParaRPr/>
          </a:p>
        </p:txBody>
      </p:sp>
      <p:sp>
        <p:nvSpPr>
          <p:cNvPr id="205" name="Google Shape;205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Crea una función llamada </a:t>
            </a:r>
            <a:r>
              <a:rPr lang="en" sz="1050">
                <a:solidFill>
                  <a:srgbClr val="E85D97"/>
                </a:solidFill>
                <a:highlight>
                  <a:srgbClr val="EBE8F4"/>
                </a:highlight>
                <a:latin typeface="Courier New"/>
                <a:ea typeface="Courier New"/>
                <a:cs typeface="Courier New"/>
                <a:sym typeface="Courier New"/>
              </a:rPr>
              <a:t>palindrome</a:t>
            </a:r>
            <a:r>
              <a:rPr lang="en" sz="1050">
                <a:solidFill>
                  <a:srgbClr val="E85D97"/>
                </a:solidFill>
                <a:highlight>
                  <a:srgbClr val="EBE8F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 que reciba como </a:t>
            </a: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parámetro</a:t>
            </a: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 una palabra, si la palabra es un palíndromo la función deberá devolver </a:t>
            </a:r>
            <a:r>
              <a:rPr lang="en" sz="1050">
                <a:solidFill>
                  <a:srgbClr val="E85D97"/>
                </a:solidFill>
                <a:highlight>
                  <a:srgbClr val="EBE8F4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 en otro caso, devolver </a:t>
            </a:r>
            <a:r>
              <a:rPr lang="en" sz="1050">
                <a:solidFill>
                  <a:srgbClr val="E85D97"/>
                </a:solidFill>
                <a:highlight>
                  <a:srgbClr val="EBE8F4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050">
              <a:solidFill>
                <a:srgbClr val="E85D97"/>
              </a:solidFill>
              <a:highlight>
                <a:srgbClr val="EBE8F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E85D97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E85D97"/>
                </a:solidFill>
                <a:highlight>
                  <a:srgbClr val="EBE8F4"/>
                </a:highlight>
                <a:latin typeface="Courier New"/>
                <a:ea typeface="Courier New"/>
                <a:cs typeface="Courier New"/>
                <a:sym typeface="Courier New"/>
              </a:rPr>
              <a:t>Extra: con oraciones</a:t>
            </a:r>
            <a:endParaRPr sz="1050">
              <a:solidFill>
                <a:srgbClr val="E85D97"/>
              </a:solidFill>
              <a:highlight>
                <a:srgbClr val="EBE8F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85D97"/>
              </a:solidFill>
              <a:highlight>
                <a:srgbClr val="EBE8F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spcBef>
                <a:spcPts val="1600"/>
              </a:spcBef>
              <a:spcAft>
                <a:spcPts val="0"/>
              </a:spcAft>
              <a:buClr>
                <a:srgbClr val="E85D97"/>
              </a:buClr>
              <a:buSzPts val="1050"/>
              <a:buFont typeface="Courier New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Crea una función llamada </a:t>
            </a:r>
            <a:r>
              <a:rPr lang="en" sz="1050">
                <a:solidFill>
                  <a:srgbClr val="E85D97"/>
                </a:solidFill>
                <a:highlight>
                  <a:srgbClr val="EBE8F4"/>
                </a:highlight>
                <a:latin typeface="Courier New"/>
                <a:ea typeface="Courier New"/>
                <a:cs typeface="Courier New"/>
                <a:sym typeface="Courier New"/>
              </a:rPr>
              <a:t>longestCountry()</a:t>
            </a: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, esta función recibirá de parámetro un arreglo con nombres de distintos países, la función deberá retornar el país con mayor número de letras. </a:t>
            </a:r>
            <a:endParaRPr sz="1200">
              <a:solidFill>
                <a:schemeClr val="dk1"/>
              </a:solidFill>
              <a:highlight>
                <a:srgbClr val="EBE8F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Toma como ejemplo, del siguiente arreglo de países:</a:t>
            </a:r>
            <a:endParaRPr sz="1200">
              <a:solidFill>
                <a:schemeClr val="dk1"/>
              </a:solidFill>
              <a:highlight>
                <a:srgbClr val="EBE8F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E85D97"/>
                </a:solidFill>
                <a:highlight>
                  <a:srgbClr val="EBE8F4"/>
                </a:highlight>
                <a:latin typeface="Courier New"/>
                <a:ea typeface="Courier New"/>
                <a:cs typeface="Courier New"/>
                <a:sym typeface="Courier New"/>
              </a:rPr>
              <a:t>const paises = ["México", "Panamá", "Guatemala", "El Salvador"]</a:t>
            </a:r>
            <a:endParaRPr sz="1050">
              <a:solidFill>
                <a:srgbClr val="E85D97"/>
              </a:solidFill>
              <a:highlight>
                <a:srgbClr val="EBE8F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" name="Google Shape;206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Crea una función llamada </a:t>
            </a:r>
            <a:r>
              <a:rPr lang="en" sz="1050">
                <a:solidFill>
                  <a:srgbClr val="E85D97"/>
                </a:solidFill>
                <a:highlight>
                  <a:srgbClr val="EBE8F4"/>
                </a:highlight>
                <a:latin typeface="Courier New"/>
                <a:ea typeface="Courier New"/>
                <a:cs typeface="Courier New"/>
                <a:sym typeface="Courier New"/>
              </a:rPr>
              <a:t>farenheitToCelsius()</a:t>
            </a: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 que reciba como </a:t>
            </a: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parámetro</a:t>
            </a: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 los grados farenheit y los convierta a grados centígrados.</a:t>
            </a:r>
            <a:endParaRPr sz="1200">
              <a:solidFill>
                <a:schemeClr val="dk1"/>
              </a:solidFill>
              <a:highlight>
                <a:srgbClr val="EBE8F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BE8F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EBE8F4"/>
                </a:highlight>
                <a:latin typeface="Arial"/>
                <a:ea typeface="Arial"/>
                <a:cs typeface="Arial"/>
                <a:sym typeface="Arial"/>
              </a:rPr>
              <a:t>Crea una función que imprima el número de parámetros enviados.</a:t>
            </a:r>
            <a:endParaRPr sz="1200">
              <a:solidFill>
                <a:schemeClr val="dk1"/>
              </a:solidFill>
              <a:highlight>
                <a:srgbClr val="EBE8F4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ECMAScript?</a:t>
            </a:r>
            <a:endParaRPr/>
          </a:p>
        </p:txBody>
      </p:sp>
      <p:sp>
        <p:nvSpPr>
          <p:cNvPr id="106" name="Google Shape;106;p29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ECMAScript es el </a:t>
            </a:r>
            <a:r>
              <a:rPr lang="en"/>
              <a:t>estándar</a:t>
            </a:r>
            <a:r>
              <a:rPr lang="en"/>
              <a:t> y no el lenguaje.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Puede llegar a tomar mucho tiempo su implementación en un navegador.</a:t>
            </a:r>
            <a:endParaRPr/>
          </a:p>
        </p:txBody>
      </p:sp>
      <p:sp>
        <p:nvSpPr>
          <p:cNvPr id="107" name="Google Shape;107;p29"/>
          <p:cNvSpPr/>
          <p:nvPr/>
        </p:nvSpPr>
        <p:spPr>
          <a:xfrm>
            <a:off x="707300" y="720925"/>
            <a:ext cx="1915800" cy="1870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ES6</a:t>
            </a:r>
            <a:endParaRPr/>
          </a:p>
        </p:txBody>
      </p:sp>
      <p:sp>
        <p:nvSpPr>
          <p:cNvPr id="108" name="Google Shape;108;p29"/>
          <p:cNvSpPr/>
          <p:nvPr/>
        </p:nvSpPr>
        <p:spPr>
          <a:xfrm>
            <a:off x="1950775" y="720925"/>
            <a:ext cx="1915800" cy="1870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</a:t>
            </a:r>
            <a:endParaRPr/>
          </a:p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62150" y="2792750"/>
            <a:ext cx="1588500" cy="1616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Cosas que faltan por implementar.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2229050" y="2792750"/>
            <a:ext cx="1915800" cy="1616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Cosas que los engines y navegadores agregan.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European Computer Manufacturers Association</a:t>
            </a:r>
            <a:endParaRPr/>
          </a:p>
        </p:txBody>
      </p:sp>
      <p:pic>
        <p:nvPicPr>
          <p:cNvPr id="116" name="Google Shape;1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107055"/>
            <a:ext cx="4724400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0"/>
          <p:cNvSpPr txBox="1"/>
          <p:nvPr>
            <p:ph idx="4294967295" type="body"/>
          </p:nvPr>
        </p:nvSpPr>
        <p:spPr>
          <a:xfrm>
            <a:off x="2229050" y="2792750"/>
            <a:ext cx="4724400" cy="1616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Organización que se encarga de hacer estándares (CD fue una de ellas)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Sede en Ginebra Suiza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 de JavaScript</a:t>
            </a:r>
            <a:endParaRPr/>
          </a:p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311700" y="1152475"/>
            <a:ext cx="44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1995: Creado por Brendan Eich en Netscape (nombrado </a:t>
            </a:r>
            <a:r>
              <a:rPr b="1" lang="en"/>
              <a:t>Mocha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1996 - 1997: Es llevado a ECMA, para que se convierta en un estándar (</a:t>
            </a:r>
            <a:r>
              <a:rPr b="1" lang="en"/>
              <a:t>ECMA 262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1998: ECMAScript 2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1999: ECMAScript 3</a:t>
            </a:r>
            <a:endParaRPr/>
          </a:p>
        </p:txBody>
      </p:sp>
      <p:pic>
        <p:nvPicPr>
          <p:cNvPr id="124" name="Google Shape;1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950" y="371687"/>
            <a:ext cx="1837556" cy="44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¿ECMAScript 4? (1999 - 2008)</a:t>
            </a:r>
            <a:endParaRPr/>
          </a:p>
        </p:txBody>
      </p:sp>
      <p:pic>
        <p:nvPicPr>
          <p:cNvPr id="130" name="Google Shape;1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388" y="1427254"/>
            <a:ext cx="3987225" cy="29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Internet Explorer</a:t>
            </a:r>
            <a:endParaRPr/>
          </a:p>
        </p:txBody>
      </p:sp>
      <p:pic>
        <p:nvPicPr>
          <p:cNvPr id="136" name="Google Shape;1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914" y="934250"/>
            <a:ext cx="3162175" cy="41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ECMAScript 5</a:t>
            </a:r>
            <a:endParaRPr/>
          </a:p>
        </p:txBody>
      </p:sp>
      <p:sp>
        <p:nvSpPr>
          <p:cNvPr id="142" name="Google Shape;142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buscó solucionar el desastre que existía.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Contrataron de nuevo a Brendan Eich.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¿ECMAScript 3.1?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dice que esta es la versión común de JS</a:t>
            </a:r>
            <a:endParaRPr/>
          </a:p>
        </p:txBody>
      </p:sp>
      <p:pic>
        <p:nvPicPr>
          <p:cNvPr id="143" name="Google Shape;1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850" y="782180"/>
            <a:ext cx="4156984" cy="415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ECMAScript 6</a:t>
            </a:r>
            <a:endParaRPr/>
          </a:p>
        </p:txBody>
      </p:sp>
      <p:sp>
        <p:nvSpPr>
          <p:cNvPr id="149" name="Google Shape;14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 nombre oficial es ECMAScript 2015.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Incluir mejoras pensadas en la versión 4 que no llegaron a ver la luz.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Estaba </a:t>
            </a:r>
            <a:r>
              <a:rPr lang="en"/>
              <a:t>pensando</a:t>
            </a:r>
            <a:r>
              <a:rPr lang="en"/>
              <a:t> en </a:t>
            </a:r>
            <a:r>
              <a:rPr lang="en"/>
              <a:t>liberarse</a:t>
            </a:r>
            <a:r>
              <a:rPr lang="en"/>
              <a:t> en el 2013.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objetivo es que cada año se libere una nueva versión.</a:t>
            </a:r>
            <a:endParaRPr/>
          </a:p>
        </p:txBody>
      </p:sp>
      <p:pic>
        <p:nvPicPr>
          <p:cNvPr id="150" name="Google Shape;1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450" y="1604957"/>
            <a:ext cx="3214226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JS Moderno?</a:t>
            </a:r>
            <a:endParaRPr/>
          </a:p>
        </p:txBody>
      </p:sp>
      <p:pic>
        <p:nvPicPr>
          <p:cNvPr id="156" name="Google Shape;1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388" y="1021675"/>
            <a:ext cx="6667226" cy="274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6"/>
          <p:cNvSpPr txBox="1"/>
          <p:nvPr>
            <p:ph idx="1" type="body"/>
          </p:nvPr>
        </p:nvSpPr>
        <p:spPr>
          <a:xfrm>
            <a:off x="1238400" y="3836625"/>
            <a:ext cx="6667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https://caniuse.com/</a:t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